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Dosis" panose="02010503020202060003" pitchFamily="2" charset="77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UaFo2xp3A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c830ab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c830ab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DRA being administered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5c830ab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5c830ab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15c830ab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15c830ab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15c830a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15c830a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15c830ab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15c830ab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a6e0726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a6e07265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on one-on-one session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15c830ab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15c830ab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15c830ab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15c830ab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15c830ab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15c830ab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babafe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babafe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Department of Education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893c496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893c496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5babafe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5babafeb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https://www.youtube.com/watch?v=uUaFo2xp3AA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893c496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893c496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15c830ab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15c830ab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15c830ab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15c830ab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5c830ab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5c830ab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15c830ab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15c830ab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on DRA walkthrough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91" name="Google Shape;91;p1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Google Shape;97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87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44050" y="-38100"/>
            <a:ext cx="4139800" cy="519262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▸"/>
              <a:defRPr sz="3600" i="1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Google Shape;26;p4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6957299" y="4394650"/>
            <a:ext cx="26439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" name="Google Shape;29;p4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3" name="Google Shape;53;p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3652189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6199478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Google Shape;65;p8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83" name="Google Shape;83;p10"/>
          <p:cNvSpPr/>
          <p:nvPr/>
        </p:nvSpPr>
        <p:spPr>
          <a:xfrm flipH="1">
            <a:off x="742953" y="440630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0"/>
          <p:cNvSpPr/>
          <p:nvPr/>
        </p:nvSpPr>
        <p:spPr>
          <a:xfrm flipH="1">
            <a:off x="7861618" y="440630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t_eCN1p8Y5HqdpSOslg6z8zC-VbgpGrZ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rSXywUYFj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uUaFo2xp3AA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SzjKVYcDsmO-gNdf7_DsRrM1yTJT24hi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Literacy Project Overview</a:t>
            </a:r>
            <a:endParaRPr/>
          </a:p>
        </p:txBody>
      </p:sp>
      <p:pic>
        <p:nvPicPr>
          <p:cNvPr id="106" name="Google Shape;106;p13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500" y="2970900"/>
            <a:ext cx="3696876" cy="129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7775" y="182775"/>
            <a:ext cx="2434776" cy="127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451350" y="4603550"/>
            <a:ext cx="67137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Presented by: UCSD EDS Department Partners At Learning (PAL) Program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ctrTitle"/>
          </p:nvPr>
        </p:nvSpPr>
        <p:spPr>
          <a:xfrm>
            <a:off x="0" y="219425"/>
            <a:ext cx="1871400" cy="57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ADMINISTERING THE DRA</a:t>
            </a:r>
            <a:endParaRPr sz="2000" b="1"/>
          </a:p>
        </p:txBody>
      </p:sp>
      <p:pic>
        <p:nvPicPr>
          <p:cNvPr id="173" name="Google Shape;173;p22" title="Administering DR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6879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 descr="Stickman Illustration of a Little Girl Pulling a Cart Full of Book Stock Pho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775" y="2639575"/>
            <a:ext cx="3378900" cy="22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Applying the DRA to Tutoring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▸"/>
            </a:pPr>
            <a:r>
              <a:rPr lang="en" sz="1800">
                <a:solidFill>
                  <a:schemeClr val="dk1"/>
                </a:solidFill>
              </a:rPr>
              <a:t>After administering the DRA, use your notes and judgement to fill out the continuum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▸"/>
            </a:pPr>
            <a:r>
              <a:rPr lang="en" sz="1800">
                <a:solidFill>
                  <a:schemeClr val="dk1"/>
                </a:solidFill>
              </a:rPr>
              <a:t>The area in which the child falls below the Independent level will be the skills to target during the one-on-one sessions </a:t>
            </a:r>
            <a:endParaRPr sz="1800"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One-on-One Sessions 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1104900" y="12014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Each Session is broken down into 3 10-minute parts </a:t>
            </a:r>
            <a:endParaRPr sz="24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 u="sng">
                <a:solidFill>
                  <a:schemeClr val="dk1"/>
                </a:solidFill>
              </a:rPr>
              <a:t>Part 1 (10 minutes): Reading a familiar book</a:t>
            </a:r>
            <a:endParaRPr sz="1800" u="sng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Find and read a book that the student has read before (bookbag, library, classroom)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Make sure this is a book that the student is familiar with and can read independently </a:t>
            </a:r>
            <a:endParaRPr sz="1800"/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Step 4: One-on-One Sessions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1104900" y="12014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 u="sng">
                <a:solidFill>
                  <a:schemeClr val="dk1"/>
                </a:solidFill>
              </a:rPr>
              <a:t>Part 2 (10 minutes): Reading a new book</a:t>
            </a:r>
            <a:endParaRPr sz="1800" u="sng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Using the assessed DRA reading level to find an appropriate book for the student to read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When reading, write down a list of vocabulary that the student may be struggling with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New book will become the familiar book for the next session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Step 4: One-on-One Sessions</a:t>
            </a: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1104900" y="12014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▸"/>
            </a:pPr>
            <a:r>
              <a:rPr lang="en" sz="1800" u="sng">
                <a:solidFill>
                  <a:schemeClr val="dk1"/>
                </a:solidFill>
              </a:rPr>
              <a:t>Part 3 (10 minutes): 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Comprehension Practice</a:t>
            </a:r>
            <a:endParaRPr sz="1800" u="sng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After reading the new book, have the student write a sentence or two about the storyline for comprehension practice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Encourage the student to use words from the list of vocabularies made in Part 2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▸"/>
            </a:pPr>
            <a:r>
              <a:rPr lang="en" sz="1800">
                <a:solidFill>
                  <a:schemeClr val="dk1"/>
                </a:solidFill>
              </a:rPr>
              <a:t>After dismissing the student, record information from the session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Be specific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ctrTitle"/>
          </p:nvPr>
        </p:nvSpPr>
        <p:spPr>
          <a:xfrm>
            <a:off x="0" y="51350"/>
            <a:ext cx="1871400" cy="9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READING RECOVERY MODEL</a:t>
            </a:r>
            <a:endParaRPr sz="2000" b="1"/>
          </a:p>
        </p:txBody>
      </p:sp>
      <p:pic>
        <p:nvPicPr>
          <p:cNvPr id="208" name="Google Shape;208;p27" descr="This video is about My Movie 1" title="Reading Less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6856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One-on-One Session Folders 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738200" y="12400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Each student will have an assigned folder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The folders include the following</a:t>
            </a:r>
            <a:r>
              <a:rPr lang="en" sz="1100"/>
              <a:t>:</a:t>
            </a:r>
            <a:endParaRPr sz="1100"/>
          </a:p>
          <a:p>
            <a:pPr marL="1371600" lvl="2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▹"/>
            </a:pPr>
            <a:r>
              <a:rPr lang="en" sz="1100"/>
              <a:t>Entry Log (to record each tutoring session) with: date, name of familiar book, name of new book, list of vocab</a:t>
            </a:r>
            <a:endParaRPr sz="1100"/>
          </a:p>
          <a:p>
            <a:pPr marL="1828800" lvl="3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▹"/>
            </a:pPr>
            <a:r>
              <a:rPr lang="en" sz="1100"/>
              <a:t>Notes: Be specific about what exactly the student struggled with during the session </a:t>
            </a:r>
            <a:endParaRPr sz="1100"/>
          </a:p>
          <a:p>
            <a:pPr marL="1371600" lvl="2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▹"/>
            </a:pPr>
            <a:r>
              <a:rPr lang="en" sz="1100"/>
              <a:t>Reading Level Chart (to convert DRA levels to Letter levels used at the school for book selection)</a:t>
            </a:r>
            <a:endParaRPr sz="1100"/>
          </a:p>
          <a:p>
            <a:pPr marL="1371600" lvl="2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▹"/>
            </a:pPr>
            <a:r>
              <a:rPr lang="en" sz="1100"/>
              <a:t>Reading Strategies packet (can be cut and used as bookmarks depending on what the student needs to work on)</a:t>
            </a:r>
            <a:endParaRPr sz="1100"/>
          </a:p>
          <a:p>
            <a:pPr marL="1371600" lvl="2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▹"/>
            </a:pPr>
            <a:r>
              <a:rPr lang="en" sz="1100"/>
              <a:t>Lined Papers (for writing activity in Part 3)</a:t>
            </a:r>
            <a:endParaRPr sz="1100"/>
          </a:p>
          <a:p>
            <a:pPr marL="457200" lvl="0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▸"/>
            </a:pPr>
            <a:r>
              <a:rPr lang="en" sz="1100" b="1"/>
              <a:t>NOTE: </a:t>
            </a:r>
            <a:r>
              <a:rPr lang="en" sz="1100"/>
              <a:t>Please keep all the tutoring materials and records inside the folder for each student. </a:t>
            </a:r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16" name="Google Shape;216;p28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275" y="3625300"/>
            <a:ext cx="1367225" cy="11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From Tutors: Strategies You Might Want to Try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▸"/>
            </a:pPr>
            <a:r>
              <a:rPr lang="en" sz="1100">
                <a:solidFill>
                  <a:schemeClr val="dk1"/>
                </a:solidFill>
              </a:rPr>
              <a:t>Before reading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Reviewing the alphabet and what sound each letter makes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Reviewing digraphs</a:t>
            </a: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Sh, ch, th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▸"/>
            </a:pPr>
            <a:r>
              <a:rPr lang="en" sz="1100">
                <a:solidFill>
                  <a:schemeClr val="dk1"/>
                </a:solidFill>
              </a:rPr>
              <a:t>After Reading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Reviewing vocabulary words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▸"/>
            </a:pPr>
            <a:r>
              <a:rPr lang="en" sz="1100">
                <a:solidFill>
                  <a:schemeClr val="dk1"/>
                </a:solidFill>
              </a:rPr>
              <a:t>Writing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Talking about what we are going to write before hand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If a student asks how to spell a word, have them try it first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If a student feels stuck when writing (what do I write next?) asking them to reiterate what we brainstormed before hand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Once a student finishes writing the sentence, asking them to read their sentences to you.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Reminders about Sentence structure</a:t>
            </a: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When you write a sentence, what do you have to make sure your first word is?</a:t>
            </a:r>
            <a:endParaRPr sz="1100">
              <a:solidFill>
                <a:schemeClr val="dk1"/>
              </a:solidFill>
            </a:endParaRPr>
          </a:p>
          <a:p>
            <a: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Capital letter</a:t>
            </a: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What do you put  at the end of a sentence?</a:t>
            </a:r>
            <a:endParaRPr sz="1100">
              <a:solidFill>
                <a:schemeClr val="dk1"/>
              </a:solidFill>
            </a:endParaRPr>
          </a:p>
          <a:p>
            <a: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100"/>
              <a:buChar char="▹"/>
            </a:pPr>
            <a:r>
              <a:rPr lang="en" sz="1100">
                <a:solidFill>
                  <a:schemeClr val="dk1"/>
                </a:solidFill>
              </a:rPr>
              <a:t>Punctuation mark--periods, question marks, exclamation points</a:t>
            </a:r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24" name="Google Shape;224;p29" descr="Stickman Illustration of Kids Listening to an Adult Reading a Story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125" y="1105900"/>
            <a:ext cx="1926125" cy="17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and Go do WONDERFUL things!!!!!</a:t>
            </a:r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808675" y="635450"/>
            <a:ext cx="7851600" cy="3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Students with below-average reading skills who are tutored by volunteers show significant gains in reading skills when compared with similar students who do not receive tutoring from a high-quality tutoring program</a:t>
            </a:r>
            <a:endParaRPr sz="30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						-US Department of Education</a:t>
            </a:r>
            <a:endParaRPr sz="3000"/>
          </a:p>
        </p:txBody>
      </p:sp>
      <p:pic>
        <p:nvPicPr>
          <p:cNvPr id="114" name="Google Shape;114;p14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975" y="4052350"/>
            <a:ext cx="2461200" cy="10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to Read vs. Reading to Learn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233375" y="12822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n"/>
              <a:t>By the time students reach third grade, difficulties in reading are a predictor for difficulties later on in academic performance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Before third grade: curriculum has time allocated to learn to read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After third grade: curriculum centered around reading to learn new content</a:t>
            </a:r>
            <a:endParaRPr/>
          </a:p>
        </p:txBody>
      </p:sp>
      <p:pic>
        <p:nvPicPr>
          <p:cNvPr id="122" name="Google Shape;122;p15" descr="Stickman Illustration of Kids Hugging a Book Masc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5700" y="2281925"/>
            <a:ext cx="1892500" cy="16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050" y="3614900"/>
            <a:ext cx="2434776" cy="127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1219175" y="4862875"/>
            <a:ext cx="6965400" cy="1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PAL Orientation Video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https://www.youtube.com/watch?v=uUaFo2xp3AA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 At Learning (PAL)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n"/>
              <a:t>Partners At Learning (PAL) is a UCSD program under the EDS department that pairs undergraduate students with P-12 underserved schools.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▸"/>
            </a:pPr>
            <a:r>
              <a:rPr lang="en"/>
              <a:t>This Literacy Project aims to help early elementary students with their literacy skills through the PAL program.</a:t>
            </a: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3250" y="199875"/>
            <a:ext cx="1631001" cy="8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Tutoring Overview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4294967295"/>
          </p:nvPr>
        </p:nvSpPr>
        <p:spPr>
          <a:xfrm>
            <a:off x="82800" y="1201425"/>
            <a:ext cx="71265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AutoNum type="arabicPeriod"/>
            </a:pPr>
            <a:r>
              <a:rPr lang="en" sz="1800"/>
              <a:t>Pairing college tutors with early elementary who are reading at below-grade level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AutoNum type="arabicPeriod"/>
            </a:pPr>
            <a:r>
              <a:rPr lang="en" sz="1800"/>
              <a:t>Getting to know the student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AutoNum type="arabicPeriod"/>
            </a:pPr>
            <a:r>
              <a:rPr lang="en" sz="1800"/>
              <a:t>Assessing using the Developmental Reading Assessment (DRA)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AutoNum type="arabicPeriod"/>
            </a:pPr>
            <a:r>
              <a:rPr lang="en" sz="1800"/>
              <a:t>One-on-One tutoring sessions using the Reading Recovery Model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AutoNum type="arabicPeriod"/>
            </a:pPr>
            <a:r>
              <a:rPr lang="en" sz="1800"/>
              <a:t>HELP A KID READ!!! :) </a:t>
            </a:r>
            <a:endParaRPr sz="1800"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45" name="Google Shape;145;p18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375" y="2231550"/>
            <a:ext cx="2035100" cy="25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 &amp; 2: Pairing with and Getting to Know the students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000"/>
              <a:buChar char="▸"/>
            </a:pPr>
            <a:r>
              <a:rPr lang="en" sz="2000">
                <a:solidFill>
                  <a:schemeClr val="dk1"/>
                </a:solidFill>
              </a:rPr>
              <a:t>Get to know the student by working with the class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000"/>
              <a:buChar char="▸"/>
            </a:pPr>
            <a:r>
              <a:rPr lang="en" sz="2000">
                <a:solidFill>
                  <a:schemeClr val="dk1"/>
                </a:solidFill>
              </a:rPr>
              <a:t>Get info from the teacher about the student 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000"/>
              <a:buChar char="▹"/>
            </a:pPr>
            <a:r>
              <a:rPr lang="en" sz="2000">
                <a:solidFill>
                  <a:schemeClr val="dk1"/>
                </a:solidFill>
              </a:rPr>
              <a:t>Reading level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000"/>
              <a:buChar char="▹"/>
            </a:pPr>
            <a:r>
              <a:rPr lang="en" sz="2000">
                <a:solidFill>
                  <a:schemeClr val="dk1"/>
                </a:solidFill>
              </a:rPr>
              <a:t>Personality 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000"/>
              <a:buChar char="▹"/>
            </a:pPr>
            <a:r>
              <a:rPr lang="en" sz="2000">
                <a:solidFill>
                  <a:schemeClr val="dk1"/>
                </a:solidFill>
              </a:rPr>
              <a:t>Reading habits 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53" name="Google Shape;153;p19" descr="Illustration of Kids Reading Books While Sitting on Giant On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200" y="2263500"/>
            <a:ext cx="3100850" cy="25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Background on the Developmental Reading Assessment (DRA)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400"/>
              <a:buChar char="▸"/>
            </a:pPr>
            <a:r>
              <a:rPr lang="en" sz="1400">
                <a:solidFill>
                  <a:schemeClr val="dk1"/>
                </a:solidFill>
              </a:rPr>
              <a:t>What is the DRA?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400"/>
              <a:buChar char="▹"/>
            </a:pPr>
            <a:r>
              <a:rPr lang="en" sz="1400">
                <a:solidFill>
                  <a:schemeClr val="dk1"/>
                </a:solidFill>
              </a:rPr>
              <a:t>It is an assessment that helps better pinpoint the student’s reading level and target skills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400"/>
              <a:buChar char="▸"/>
            </a:pPr>
            <a:r>
              <a:rPr lang="en" sz="1400">
                <a:solidFill>
                  <a:schemeClr val="dk1"/>
                </a:solidFill>
              </a:rPr>
              <a:t>Levels of the DRA (Most students we work with will fall in K-1st reading level)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400"/>
              <a:buChar char="▹"/>
            </a:pPr>
            <a:r>
              <a:rPr lang="en" sz="1400">
                <a:solidFill>
                  <a:schemeClr val="dk1"/>
                </a:solidFill>
              </a:rPr>
              <a:t>Kinder-1st : A-L16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400"/>
              <a:buChar char="▹"/>
            </a:pPr>
            <a:r>
              <a:rPr lang="en" sz="1400">
                <a:solidFill>
                  <a:schemeClr val="dk1"/>
                </a:solidFill>
              </a:rPr>
              <a:t>2nd: L18-L30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400"/>
              <a:buChar char="▹"/>
            </a:pPr>
            <a:r>
              <a:rPr lang="en" sz="1400">
                <a:solidFill>
                  <a:schemeClr val="dk1"/>
                </a:solidFill>
              </a:rPr>
              <a:t>3rd: L30+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61" name="Google Shape;161;p20" descr="Border Illustration of Kids Putting Open Books Up in the Air"/>
          <p:cNvPicPr preferRelativeResize="0"/>
          <p:nvPr/>
        </p:nvPicPr>
        <p:blipFill rotWithShape="1">
          <a:blip r:embed="rId3">
            <a:alphaModFix/>
          </a:blip>
          <a:srcRect t="38010" b="-38010"/>
          <a:stretch/>
        </p:blipFill>
        <p:spPr>
          <a:xfrm>
            <a:off x="4400550" y="3129025"/>
            <a:ext cx="428625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 title="DRA Walkthrough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425" y="114775"/>
            <a:ext cx="5179150" cy="3884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7" name="Google Shape;167;p21"/>
          <p:cNvSpPr txBox="1">
            <a:spLocks noGrp="1"/>
          </p:cNvSpPr>
          <p:nvPr>
            <p:ph type="ctrTitle"/>
          </p:nvPr>
        </p:nvSpPr>
        <p:spPr>
          <a:xfrm>
            <a:off x="0" y="219425"/>
            <a:ext cx="1871400" cy="57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DRA WALKTHROUGH</a:t>
            </a:r>
            <a:endParaRPr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Macintosh PowerPoint</Application>
  <PresentationFormat>On-screen Show (16:9)</PresentationFormat>
  <Paragraphs>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Roboto</vt:lpstr>
      <vt:lpstr>Dosis</vt:lpstr>
      <vt:lpstr>Arial</vt:lpstr>
      <vt:lpstr>William template</vt:lpstr>
      <vt:lpstr>Early Literacy Project Overview</vt:lpstr>
      <vt:lpstr>PowerPoint Presentation</vt:lpstr>
      <vt:lpstr>Learning to Read vs. Reading to Learn</vt:lpstr>
      <vt:lpstr>PowerPoint Presentation</vt:lpstr>
      <vt:lpstr>Partners At Learning (PAL)</vt:lpstr>
      <vt:lpstr>Tutoring Overview</vt:lpstr>
      <vt:lpstr>Step 1 &amp; 2: Pairing with and Getting to Know the students</vt:lpstr>
      <vt:lpstr>Step 3: Background on the Developmental Reading Assessment (DRA)</vt:lpstr>
      <vt:lpstr>DRA WALKTHROUGH</vt:lpstr>
      <vt:lpstr>ADMINISTERING THE DRA</vt:lpstr>
      <vt:lpstr>Step 3: Applying the DRA to Tutoring</vt:lpstr>
      <vt:lpstr>Step 4: One-on-One Sessions </vt:lpstr>
      <vt:lpstr>Step 4: One-on-One Sessions</vt:lpstr>
      <vt:lpstr>Step 4: One-on-One Sessions</vt:lpstr>
      <vt:lpstr>READING RECOVERY MODEL</vt:lpstr>
      <vt:lpstr>One-on-One Session Folders </vt:lpstr>
      <vt:lpstr>Tips From Tutors: Strategies You Might Want to Try</vt:lpstr>
      <vt:lpstr>Thank you and Go do WONDERFUL things!!!!!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Project Overview</dc:title>
  <cp:lastModifiedBy>Sheila Keegan</cp:lastModifiedBy>
  <cp:revision>1</cp:revision>
  <dcterms:modified xsi:type="dcterms:W3CDTF">2019-06-11T23:18:02Z</dcterms:modified>
</cp:coreProperties>
</file>